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2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4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19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62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5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5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2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7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74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12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969F2-ED52-4E5C-B3FC-01E01B8B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775E6-7CA6-4469-B06E-37F76293A4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870" y="749595"/>
            <a:ext cx="5645888" cy="3902149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A brief analysis of berlin, Germany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A7C82B-B6CD-44B7-8093-33A427C49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870" y="4651745"/>
            <a:ext cx="4890977" cy="999460"/>
          </a:xfrm>
        </p:spPr>
        <p:txBody>
          <a:bodyPr anchor="b">
            <a:normAutofit fontScale="92500"/>
          </a:bodyPr>
          <a:lstStyle/>
          <a:p>
            <a:pPr algn="l"/>
            <a:r>
              <a:rPr lang="en-US" dirty="0"/>
              <a:t>IBM data science capstone project</a:t>
            </a:r>
          </a:p>
          <a:p>
            <a:pPr algn="l"/>
            <a:r>
              <a:rPr lang="en-US" dirty="0"/>
              <a:t>By: Ijlal Muneeb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7276B-56E9-4D87-915B-279CD1139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83" r="15826" b="2"/>
          <a:stretch/>
        </p:blipFill>
        <p:spPr>
          <a:xfrm>
            <a:off x="5879804" y="-6350"/>
            <a:ext cx="6312196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34715" y="0"/>
            <a:ext cx="914401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18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C4A2-C37D-407C-96BD-16AB1BCF8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Geography of berlin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74B7-C8FF-4847-B579-F668DFF0C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of 12 Boroughs, called </a:t>
            </a:r>
            <a:r>
              <a:rPr lang="en-US" dirty="0" err="1"/>
              <a:t>Bezirke</a:t>
            </a:r>
            <a:endParaRPr lang="en-US" dirty="0"/>
          </a:p>
          <a:p>
            <a:r>
              <a:rPr lang="en-US" dirty="0"/>
              <a:t>Divided into 85 Neighbourhoods called </a:t>
            </a:r>
            <a:r>
              <a:rPr lang="en-US" dirty="0" err="1"/>
              <a:t>Ortteile</a:t>
            </a:r>
            <a:endParaRPr lang="en-US" dirty="0"/>
          </a:p>
          <a:p>
            <a:r>
              <a:rPr lang="en-US" dirty="0"/>
              <a:t>Neighbourhoods had their own authorities in the olden days</a:t>
            </a:r>
          </a:p>
          <a:p>
            <a:r>
              <a:rPr lang="en-US" dirty="0"/>
              <a:t>Now moved to a more centralized structure</a:t>
            </a:r>
          </a:p>
        </p:txBody>
      </p:sp>
    </p:spTree>
    <p:extLst>
      <p:ext uri="{BB962C8B-B14F-4D97-AF65-F5344CB8AC3E}">
        <p14:creationId xmlns:p14="http://schemas.microsoft.com/office/powerpoint/2010/main" val="2470614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96AE95-C4F8-4C28-B20E-EF512DAD0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96" y="2920223"/>
            <a:ext cx="4204558" cy="3903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0387E6-1D64-42AB-8D39-7E0350868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024617"/>
            <a:ext cx="6096000" cy="3404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0C7113-0135-48B1-BCFB-C5048B84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5D7B9-4E2F-444B-B2E8-0FAD9E12F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56238"/>
            <a:ext cx="9906000" cy="4477740"/>
          </a:xfrm>
        </p:spPr>
        <p:txBody>
          <a:bodyPr/>
          <a:lstStyle/>
          <a:p>
            <a:r>
              <a:rPr lang="en-US" dirty="0"/>
              <a:t>The population of Berlin is shown in the figure, where larger the population equals darker colors and lower populations are represented by lighter colors respectively</a:t>
            </a:r>
          </a:p>
          <a:p>
            <a:r>
              <a:rPr lang="en-US" dirty="0"/>
              <a:t>These numbers are taken from the </a:t>
            </a:r>
            <a:r>
              <a:rPr lang="en-US" dirty="0" err="1"/>
              <a:t>wikitable</a:t>
            </a:r>
            <a:r>
              <a:rPr lang="en-US" dirty="0"/>
              <a:t> based on the 2008 census</a:t>
            </a:r>
          </a:p>
        </p:txBody>
      </p:sp>
    </p:spTree>
    <p:extLst>
      <p:ext uri="{BB962C8B-B14F-4D97-AF65-F5344CB8AC3E}">
        <p14:creationId xmlns:p14="http://schemas.microsoft.com/office/powerpoint/2010/main" val="131405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6DB90-A1D7-4EF1-8B10-AD149D71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514E8-038A-460D-AC6E-6F295ACF1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Crime in Berlin follows a linear relationship with population, densely populated areas have relatively higher crime than less dense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2F5A4-B15D-4F8D-B197-0BB9D47F6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18309"/>
            <a:ext cx="4257309" cy="3939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CEE06-730A-411E-A844-E2406E82D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309" y="3041613"/>
            <a:ext cx="6073653" cy="340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8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EF1A-A3B8-4EC0-8A62-59E948FB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3F0E15-0E5D-419E-BEB8-86A51894B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93" y="923015"/>
            <a:ext cx="6882937" cy="5143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D556E1-4E82-43B0-A874-7F458D8F7B59}"/>
              </a:ext>
            </a:extLst>
          </p:cNvPr>
          <p:cNvSpPr txBox="1"/>
          <p:nvPr/>
        </p:nvSpPr>
        <p:spPr>
          <a:xfrm>
            <a:off x="1143000" y="2162907"/>
            <a:ext cx="3481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figure shows the locations of all the crimes that took place in Berlin in the year 2019</a:t>
            </a:r>
          </a:p>
        </p:txBody>
      </p:sp>
    </p:spTree>
    <p:extLst>
      <p:ext uri="{BB962C8B-B14F-4D97-AF65-F5344CB8AC3E}">
        <p14:creationId xmlns:p14="http://schemas.microsoft.com/office/powerpoint/2010/main" val="2206422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EB59-CB9B-437C-B2C8-AB6645FA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Neighbourhoods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21DEE-8989-4A2D-B7A3-5B48BC517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09554"/>
            <a:ext cx="3086100" cy="4024424"/>
          </a:xfrm>
        </p:spPr>
        <p:txBody>
          <a:bodyPr/>
          <a:lstStyle/>
          <a:p>
            <a:r>
              <a:rPr lang="en-US" dirty="0"/>
              <a:t>This figure shows the locations of neighbourhoods in Berlin</a:t>
            </a:r>
          </a:p>
          <a:p>
            <a:r>
              <a:rPr lang="en-US" dirty="0"/>
              <a:t>It allows us to visually pick and choose locations based on the results seen before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AB426-853F-4D0D-ABAA-C1711329E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1" y="1546944"/>
            <a:ext cx="7479008" cy="49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33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7F5B9-8965-4708-ADE6-C065751D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092D3-4C38-477B-BD8C-EAA21F27E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554"/>
            <a:ext cx="3525715" cy="4024424"/>
          </a:xfrm>
        </p:spPr>
        <p:txBody>
          <a:bodyPr/>
          <a:lstStyle/>
          <a:p>
            <a:r>
              <a:rPr lang="en-US" dirty="0"/>
              <a:t>Clustering using K-Means</a:t>
            </a:r>
          </a:p>
          <a:p>
            <a:r>
              <a:rPr lang="en-US" dirty="0"/>
              <a:t>The neighborhoods are compiled into groups based on the similarity of their surroundings, in terms of social amenities and other facilities</a:t>
            </a:r>
          </a:p>
          <a:p>
            <a:r>
              <a:rPr lang="en-US" dirty="0"/>
              <a:t>Color coding shows similarity among clusters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D080B-D410-42FD-98E1-8682D15C5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15" y="1541583"/>
            <a:ext cx="7473463" cy="478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94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D8AF3-75D8-4FB7-9D22-44F29E12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examination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E6CB8-7676-4567-940A-0A6BDF480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554"/>
            <a:ext cx="3121269" cy="4024424"/>
          </a:xfrm>
        </p:spPr>
        <p:txBody>
          <a:bodyPr/>
          <a:lstStyle/>
          <a:p>
            <a:r>
              <a:rPr lang="en-US" dirty="0"/>
              <a:t>Each cluster comprises of neighbourhoods along with their top ten most common venues</a:t>
            </a:r>
          </a:p>
          <a:p>
            <a:r>
              <a:rPr lang="en-US" dirty="0"/>
              <a:t>This provides insight into what kind of businesses are being run in a particular area of interest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EB3C4-AD4D-468D-8058-8A95C7F8C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69" y="1668541"/>
            <a:ext cx="6491654" cy="2353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F8AD0-B14E-4A18-9908-391112F85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70" y="4151224"/>
            <a:ext cx="6491654" cy="24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34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9DFD-C5FB-4395-B3EF-AC11EDC5B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72DC1-EBC9-4545-9C62-CAEEF33A5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detailed analysis of Berlin shows us that the social landscape of Berlin is quite evenly distributed</a:t>
            </a:r>
          </a:p>
          <a:p>
            <a:r>
              <a:rPr lang="en-US" dirty="0"/>
              <a:t>No crime hotspots exists and a linear crime-population relationship suggests that crime is under control</a:t>
            </a:r>
          </a:p>
          <a:p>
            <a:r>
              <a:rPr lang="en-US" dirty="0"/>
              <a:t>Most neighbourhoods provide very similar surroundings and venues</a:t>
            </a:r>
          </a:p>
          <a:p>
            <a:r>
              <a:rPr lang="en-US" dirty="0"/>
              <a:t>Certain neighborhoods lack a particular type of social amenities and might interest investors to look into such opportunities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225772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LightSeedRightStep">
      <a:dk1>
        <a:srgbClr val="000000"/>
      </a:dk1>
      <a:lt1>
        <a:srgbClr val="FFFFFF"/>
      </a:lt1>
      <a:dk2>
        <a:srgbClr val="243541"/>
      </a:dk2>
      <a:lt2>
        <a:srgbClr val="E8E4E2"/>
      </a:lt2>
      <a:accent1>
        <a:srgbClr val="82A6BB"/>
      </a:accent1>
      <a:accent2>
        <a:srgbClr val="7F8CBA"/>
      </a:accent2>
      <a:accent3>
        <a:srgbClr val="9F96C6"/>
      </a:accent3>
      <a:accent4>
        <a:srgbClr val="A37FBA"/>
      </a:accent4>
      <a:accent5>
        <a:srgbClr val="C492C3"/>
      </a:accent5>
      <a:accent6>
        <a:srgbClr val="BA7FA0"/>
      </a:accent6>
      <a:hlink>
        <a:srgbClr val="A7775C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Microsoft Office PowerPoint</Application>
  <PresentationFormat>Widescreen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Univers Condensed Light</vt:lpstr>
      <vt:lpstr>Walbaum Display Light</vt:lpstr>
      <vt:lpstr>AngleLinesVTI</vt:lpstr>
      <vt:lpstr>A brief analysis of berlin, Germany</vt:lpstr>
      <vt:lpstr>Geography of berlin</vt:lpstr>
      <vt:lpstr>Population</vt:lpstr>
      <vt:lpstr>crime</vt:lpstr>
      <vt:lpstr>Crime</vt:lpstr>
      <vt:lpstr>Neighbourhoods</vt:lpstr>
      <vt:lpstr>Machine Learning</vt:lpstr>
      <vt:lpstr>Cluster examination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analysis of berlin, Germany</dc:title>
  <dc:creator>Ijlal Muneeb</dc:creator>
  <cp:lastModifiedBy>Ijlal Muneeb</cp:lastModifiedBy>
  <cp:revision>3</cp:revision>
  <dcterms:created xsi:type="dcterms:W3CDTF">2021-01-07T09:55:04Z</dcterms:created>
  <dcterms:modified xsi:type="dcterms:W3CDTF">2021-01-07T10:18:14Z</dcterms:modified>
</cp:coreProperties>
</file>